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9" r:id="rId4"/>
    <p:sldId id="270" r:id="rId5"/>
    <p:sldId id="262" r:id="rId6"/>
    <p:sldId id="265" r:id="rId7"/>
    <p:sldId id="271" r:id="rId8"/>
    <p:sldId id="272" r:id="rId9"/>
    <p:sldId id="273" r:id="rId10"/>
    <p:sldId id="274" r:id="rId11"/>
    <p:sldId id="275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>
        <p:scale>
          <a:sx n="82" d="100"/>
          <a:sy n="82" d="100"/>
        </p:scale>
        <p:origin x="95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688FD-CB1B-8947-A61A-8C63F672AF39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CF4A2-FA77-B944-B828-99D9F12A8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20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CF4A2-FA77-B944-B828-99D9F12A8A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8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5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88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8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34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6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49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6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2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6B1BB-8C7F-FB48-813B-F2227E61EE70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F0EB2-77C0-AD4E-AC2E-2F2BCC2C3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JPG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nurag.marwah@ny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ieeexplore.ieee.org/stamp/stamp.jsp?tp=&amp;arnumber=7750744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hyperlink" Target="https://www.digikey.com/product-detail/en/linx-technologies-inc/CONSMA001/CONSMA001-ND/1577202" TargetMode="External"/><Relationship Id="rId5" Type="http://schemas.openxmlformats.org/officeDocument/2006/relationships/hyperlink" Target="https://oshpark.com/shared_projects/rfEJ2HZU" TargetMode="External"/><Relationship Id="rId6" Type="http://schemas.openxmlformats.org/officeDocument/2006/relationships/hyperlink" Target="https://www.digikey.com/product-detail/en/amphenol-rf-division/132168/ACX1240-ND/1011917" TargetMode="External"/><Relationship Id="rId7" Type="http://schemas.openxmlformats.org/officeDocument/2006/relationships/hyperlink" Target="https://www.digikey.com/product-detail/en/amphenol-rf-division/132339/ACX1430-ND/1989879" TargetMode="External"/><Relationship Id="rId8" Type="http://schemas.openxmlformats.org/officeDocument/2006/relationships/hyperlink" Target="https://oshpark.com/shared_projects/1hFBVIvo" TargetMode="External"/><Relationship Id="rId9" Type="http://schemas.openxmlformats.org/officeDocument/2006/relationships/hyperlink" Target="https://oshpark.com/uploads/EOWWJrQ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tif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QR-Code based </a:t>
            </a:r>
            <a:r>
              <a:rPr lang="en-US" dirty="0" err="1" smtClean="0"/>
              <a:t>Chipless</a:t>
            </a:r>
            <a:r>
              <a:rPr lang="en-US" dirty="0"/>
              <a:t> </a:t>
            </a:r>
            <a:r>
              <a:rPr lang="en-US" dirty="0" smtClean="0"/>
              <a:t>RFID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Anurag Marwah</a:t>
            </a:r>
          </a:p>
          <a:p>
            <a:r>
              <a:rPr lang="en-US" dirty="0" smtClean="0">
                <a:hlinkClick r:id="rId2"/>
              </a:rPr>
              <a:t>anurag.marwah@nyu.edu</a:t>
            </a:r>
            <a:endParaRPr lang="en-US" dirty="0"/>
          </a:p>
          <a:p>
            <a:r>
              <a:rPr lang="en-US" dirty="0" smtClean="0"/>
              <a:t>Net ID: am8482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631" y="3064327"/>
            <a:ext cx="3268665" cy="2010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47571"/>
            <a:ext cx="1643742" cy="1643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S11 Parameters of Antennas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80964" y="5695167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RFID Tag Antenna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27904" y="5695167"/>
            <a:ext cx="218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RFID Reader Antenna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" t="7006" r="14294" b="8475"/>
          <a:stretch/>
        </p:blipFill>
        <p:spPr>
          <a:xfrm>
            <a:off x="669027" y="1817594"/>
            <a:ext cx="5256493" cy="38775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7006" r="14463" b="8926"/>
          <a:stretch/>
        </p:blipFill>
        <p:spPr>
          <a:xfrm>
            <a:off x="6318604" y="1817594"/>
            <a:ext cx="5196638" cy="38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1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S21 Parameters of Complete Setup</a:t>
            </a:r>
            <a:br>
              <a:rPr lang="en-US" sz="4000" dirty="0" smtClean="0"/>
            </a:br>
            <a:r>
              <a:rPr lang="en-US" sz="4000" dirty="0" smtClean="0"/>
              <a:t>with different QR Resonators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11622" r="14123" b="21129"/>
          <a:stretch/>
        </p:blipFill>
        <p:spPr>
          <a:xfrm>
            <a:off x="1783597" y="1690688"/>
            <a:ext cx="3531361" cy="2080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71472" y="3771588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50726" y="377158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71472" y="633951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11622" r="14123" b="21581"/>
          <a:stretch/>
        </p:blipFill>
        <p:spPr>
          <a:xfrm>
            <a:off x="7069338" y="1690688"/>
            <a:ext cx="3555254" cy="208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" t="11622" r="13954" b="20903"/>
          <a:stretch/>
        </p:blipFill>
        <p:spPr>
          <a:xfrm>
            <a:off x="1783598" y="4263951"/>
            <a:ext cx="3531360" cy="207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5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9371" y="2699658"/>
            <a:ext cx="3207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/>
              <a:t>Thank you!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17379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7" y="1433513"/>
            <a:ext cx="5157787" cy="41195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Purpose and Background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000250"/>
            <a:ext cx="5157787" cy="418941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To merge two existing technologies of QR-Codes and RFID, to get more secure and unique identification.</a:t>
            </a:r>
          </a:p>
          <a:p>
            <a:r>
              <a:rPr lang="en-US" sz="2000" dirty="0" smtClean="0"/>
              <a:t>The designed tag would be readable by both QR Code readers and RFID readers.</a:t>
            </a:r>
          </a:p>
          <a:p>
            <a:r>
              <a:rPr lang="en-US" sz="2000" dirty="0"/>
              <a:t>QR Code has been proved as an antenna which resonates at a frequency depending on its structure.</a:t>
            </a:r>
          </a:p>
          <a:p>
            <a:r>
              <a:rPr lang="en-US" sz="2000" dirty="0"/>
              <a:t>Conventional </a:t>
            </a:r>
            <a:r>
              <a:rPr lang="en-US" sz="2000" dirty="0" err="1"/>
              <a:t>chipless</a:t>
            </a:r>
            <a:r>
              <a:rPr lang="en-US" sz="2000" dirty="0"/>
              <a:t> RFID tags are coded with 1 or 0. Instead, a QR resonator will have unique resonating frequency for each design.</a:t>
            </a:r>
          </a:p>
          <a:p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433513"/>
            <a:ext cx="5183188" cy="41195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10" name="Rounded Rectangle 9">
            <a:hlinkClick r:id="rId2"/>
          </p:cNvPr>
          <p:cNvSpPr/>
          <p:nvPr/>
        </p:nvSpPr>
        <p:spPr>
          <a:xfrm>
            <a:off x="9316129" y="4822144"/>
            <a:ext cx="1928812" cy="7143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Reference Paper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00250"/>
            <a:ext cx="5183188" cy="1827276"/>
          </a:xfrm>
        </p:spPr>
      </p:pic>
    </p:spTree>
    <p:extLst>
      <p:ext uri="{BB962C8B-B14F-4D97-AF65-F5344CB8AC3E}">
        <p14:creationId xmlns:p14="http://schemas.microsoft.com/office/powerpoint/2010/main" val="73658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and Implementation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170714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This project involves designing and using a patch antenna as a resonator circuit</a:t>
            </a:r>
          </a:p>
          <a:p>
            <a:r>
              <a:rPr lang="en-US" sz="2000" dirty="0" smtClean="0"/>
              <a:t>The shape of a patch is defined as a QR-code of a single alphabet letter, like C, D, F, etc.</a:t>
            </a:r>
          </a:p>
          <a:p>
            <a:r>
              <a:rPr lang="en-US" sz="2000" dirty="0" smtClean="0"/>
              <a:t>The point of contact at the QR code affects the resonant frequency</a:t>
            </a:r>
          </a:p>
          <a:p>
            <a:r>
              <a:rPr lang="en-US" sz="2000" dirty="0" smtClean="0"/>
              <a:t>Different QR resonators are designed and tested for S21 parameters</a:t>
            </a:r>
          </a:p>
          <a:p>
            <a:r>
              <a:rPr lang="en-US" sz="2000" dirty="0" smtClean="0"/>
              <a:t>A monopole UWB antenna is designed and used as RFID Tag Antenna</a:t>
            </a:r>
          </a:p>
          <a:p>
            <a:r>
              <a:rPr lang="en-US" sz="2000" dirty="0" smtClean="0"/>
              <a:t>A Log Periodic Dipole Antenna is designed and used as RFID Reader Antenna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42" y="1825625"/>
            <a:ext cx="5580881" cy="23461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48713" y="4171816"/>
            <a:ext cx="387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Expected Frequencies </a:t>
            </a:r>
            <a:r>
              <a:rPr lang="en-US" dirty="0" smtClean="0"/>
              <a:t>of QR Resonators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 smtClean="0"/>
              <a:t>List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193962"/>
              </p:ext>
            </p:extLst>
          </p:nvPr>
        </p:nvGraphicFramePr>
        <p:xfrm>
          <a:off x="8084458" y="6384471"/>
          <a:ext cx="2220686" cy="20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628"/>
                <a:gridCol w="1074058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 Cost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smtClean="0">
                          <a:effectLst/>
                        </a:rPr>
                        <a:t>$</a:t>
                      </a:r>
                      <a:r>
                        <a:rPr lang="en-US" sz="1200" u="none" strike="noStrike" dirty="0" smtClean="0">
                          <a:effectLst/>
                        </a:rPr>
                        <a:t>103.59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4057728"/>
              </p:ext>
            </p:extLst>
          </p:nvPr>
        </p:nvGraphicFramePr>
        <p:xfrm>
          <a:off x="838197" y="1432923"/>
          <a:ext cx="10515603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229"/>
                <a:gridCol w="1596571"/>
                <a:gridCol w="3904343"/>
                <a:gridCol w="1103086"/>
                <a:gridCol w="1175657"/>
                <a:gridCol w="1074057"/>
                <a:gridCol w="1048660"/>
              </a:tblGrid>
              <a:tr h="37084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S. No.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Circuit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Parts Required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 Unit Cost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Quantity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 Total Cost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Link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QR Resonator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PCB (Single-sided milling)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$-  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$-  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sk-SK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SMA Connectors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$2.84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$5.68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4"/>
                        </a:rPr>
                        <a:t>Link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Tag Antenna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PCB (Double-sided milling): TX and RX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$10.25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$10.25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5"/>
                        </a:rPr>
                        <a:t>Link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SMA Connectors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$2.84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$5.68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4"/>
                        </a:rPr>
                        <a:t>Link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Male to Male SMA Connector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$6.74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$6.74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6"/>
                        </a:rPr>
                        <a:t>Link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90-degree Male to Male SMA Connector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$9.50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$9.50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7"/>
                        </a:rPr>
                        <a:t>Link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ctr"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Reader Antenna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PCB (Double-sided milling): TX and RX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$48.70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$48.70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8"/>
                        </a:rPr>
                        <a:t>Link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SMA Connectors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$2.84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$5.68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4"/>
                        </a:rPr>
                        <a:t>Link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ctr"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QR Resonator 2</a:t>
                      </a:r>
                      <a:b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</a:b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(For Testing)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PCB (Single-sided milling)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$-  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$-  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9"/>
                        </a:rPr>
                        <a:t>Link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SMA Connectors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$2.84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$5.68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4"/>
                        </a:rPr>
                        <a:t>Link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ctr"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QR Resonator 3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(For Testing)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PCB (Single-sided milling)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$-  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$-  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9"/>
                        </a:rPr>
                        <a:t>Link</a:t>
                      </a:r>
                      <a:endParaRPr lang="en-US" sz="12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SMA Connectors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$2.84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$5.68 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sng" strike="noStrike" dirty="0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4"/>
                        </a:rPr>
                        <a:t>Link</a:t>
                      </a:r>
                      <a:endParaRPr lang="en-US" sz="1200" b="0" i="0" u="sng" strike="noStrike" dirty="0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17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Schematics for </a:t>
            </a:r>
            <a:r>
              <a:rPr lang="en-US" sz="4000" dirty="0" smtClean="0"/>
              <a:t>Antenna Modules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Ultra wide band RFID Tag Antenna</a:t>
            </a:r>
          </a:p>
          <a:p>
            <a:r>
              <a:rPr lang="en-US" dirty="0" smtClean="0"/>
              <a:t>(Monopole Disc Loaded Antenna)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47" y="2505075"/>
            <a:ext cx="397706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Ultra wide band RFID Reader Antenna</a:t>
            </a:r>
          </a:p>
          <a:p>
            <a:r>
              <a:rPr lang="en-US" dirty="0" smtClean="0"/>
              <a:t>(Log Periodic Dipole Antenna)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06" y="2505075"/>
            <a:ext cx="3808976" cy="368458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0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Layouts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25" y="1690688"/>
            <a:ext cx="3540148" cy="236070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26" y="4020065"/>
            <a:ext cx="3540147" cy="236009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87426" y="4553376"/>
            <a:ext cx="1839299" cy="1226199"/>
          </a:xfrm>
          <a:prstGeom prst="rect">
            <a:avLst/>
          </a:prstGeom>
        </p:spPr>
      </p:pic>
      <p:pic>
        <p:nvPicPr>
          <p:cNvPr id="14" name="Content Placeholder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28329" y="4553377"/>
            <a:ext cx="1839299" cy="1226199"/>
          </a:xfrm>
          <a:prstGeom prst="rect">
            <a:avLst/>
          </a:prstGeom>
        </p:spPr>
      </p:pic>
      <p:pic>
        <p:nvPicPr>
          <p:cNvPr id="15" name="Content Placeholder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17" y="1915140"/>
            <a:ext cx="2325290" cy="15501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82621" y="3478418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23245" y="6105281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RFID Tag Antenna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447835" y="6105281"/>
            <a:ext cx="218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RFID Reader Antenna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8021" y="347841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38021" y="6086126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F</a:t>
            </a:r>
            <a:endParaRPr lang="en-US" dirty="0"/>
          </a:p>
        </p:txBody>
      </p:sp>
      <p:pic>
        <p:nvPicPr>
          <p:cNvPr id="21" name="Content Placeholder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15" y="1915139"/>
            <a:ext cx="2325290" cy="1550193"/>
          </a:xfrm>
          <a:prstGeom prst="rect">
            <a:avLst/>
          </a:prstGeom>
        </p:spPr>
      </p:pic>
      <p:pic>
        <p:nvPicPr>
          <p:cNvPr id="22" name="Content Placeholder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80" y="4535932"/>
            <a:ext cx="2325290" cy="15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15" y="4251763"/>
            <a:ext cx="2458479" cy="1843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4" r="20276"/>
          <a:stretch/>
        </p:blipFill>
        <p:spPr>
          <a:xfrm>
            <a:off x="7725227" y="1609375"/>
            <a:ext cx="3628573" cy="44767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15" y="1618872"/>
            <a:ext cx="2458479" cy="18438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82621" y="3478418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23245" y="6105281"/>
            <a:ext cx="183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RFID Tag Antenna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447835" y="6105281"/>
            <a:ext cx="218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RFID Reader Antenna</a:t>
            </a:r>
            <a:endParaRPr lang="en-US"/>
          </a:p>
        </p:txBody>
      </p:sp>
      <p:pic>
        <p:nvPicPr>
          <p:cNvPr id="19" name="Content Placeholder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3" y="1634558"/>
            <a:ext cx="2458479" cy="18438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38021" y="347841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D</a:t>
            </a:r>
            <a:endParaRPr lang="en-US" dirty="0"/>
          </a:p>
        </p:txBody>
      </p:sp>
      <p:pic>
        <p:nvPicPr>
          <p:cNvPr id="21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3" y="4251763"/>
            <a:ext cx="2458478" cy="18438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8021" y="6086126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RFID Tag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RFID Reader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5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S21 Parameters of QR Resonators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927" y="238219"/>
            <a:ext cx="3600369" cy="558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6855" r="14161" b="31432"/>
          <a:stretch/>
        </p:blipFill>
        <p:spPr>
          <a:xfrm>
            <a:off x="1659610" y="1690688"/>
            <a:ext cx="3664295" cy="20172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" t="7232" r="14294" b="31752"/>
          <a:stretch/>
        </p:blipFill>
        <p:spPr>
          <a:xfrm>
            <a:off x="6927742" y="1690689"/>
            <a:ext cx="3700834" cy="20186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38424" y="3801554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81920" y="3801554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13952" y="6347540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QR Resonator - 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" t="7007" r="14462" b="31977"/>
          <a:stretch/>
        </p:blipFill>
        <p:spPr>
          <a:xfrm>
            <a:off x="1659611" y="4264501"/>
            <a:ext cx="3664294" cy="19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86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490</Words>
  <Application>Microsoft Macintosh PowerPoint</Application>
  <PresentationFormat>Widescreen</PresentationFormat>
  <Paragraphs>135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QR-Code based Chipless RFID System</vt:lpstr>
      <vt:lpstr>Introduction</vt:lpstr>
      <vt:lpstr>Theory and Implementation</vt:lpstr>
      <vt:lpstr>Part List</vt:lpstr>
      <vt:lpstr>Schematics for Antenna Modules</vt:lpstr>
      <vt:lpstr>Circuit Layouts</vt:lpstr>
      <vt:lpstr>PCBs</vt:lpstr>
      <vt:lpstr>Experimental Setup</vt:lpstr>
      <vt:lpstr>S21 Parameters of QR Resonators</vt:lpstr>
      <vt:lpstr>S11 Parameters of Antennas</vt:lpstr>
      <vt:lpstr>S21 Parameters of Complete Setup with different QR Resonators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QR- Code based RFID System</dc:title>
  <dc:creator>Microsoft Office User</dc:creator>
  <cp:lastModifiedBy>Microsoft Office User</cp:lastModifiedBy>
  <cp:revision>62</cp:revision>
  <dcterms:created xsi:type="dcterms:W3CDTF">2018-11-11T21:27:17Z</dcterms:created>
  <dcterms:modified xsi:type="dcterms:W3CDTF">2018-12-13T04:53:28Z</dcterms:modified>
</cp:coreProperties>
</file>